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7B06E-C785-5F4A-B34B-DA5049E091F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0DA2A-BD27-F94F-8B50-B0882C88EC0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Relationship Id="rId3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Budgetary Process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 </a:t>
            </a:r>
            <a:r>
              <a:rPr lang="en-US" smtClean="0"/>
              <a:t>457-467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Budgetary Process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Congress and the Budget</a:t>
            </a:r>
          </a:p>
          <a:p>
            <a:pPr lvl="1">
              <a:lnSpc>
                <a:spcPct val="90000"/>
              </a:lnSpc>
            </a:pPr>
            <a:r>
              <a:rPr lang="en-US"/>
              <a:t>More Reforms</a:t>
            </a:r>
          </a:p>
          <a:p>
            <a:pPr lvl="2">
              <a:lnSpc>
                <a:spcPct val="90000"/>
              </a:lnSpc>
            </a:pPr>
            <a:r>
              <a:rPr lang="en-US"/>
              <a:t>Congress passed bills to try and control the deficits.</a:t>
            </a:r>
          </a:p>
          <a:p>
            <a:pPr lvl="2">
              <a:lnSpc>
                <a:spcPct val="90000"/>
              </a:lnSpc>
            </a:pPr>
            <a:r>
              <a:rPr lang="en-US"/>
              <a:t>By 1990, Congress focused on increases in spending.</a:t>
            </a:r>
          </a:p>
          <a:p>
            <a:pPr lvl="2">
              <a:lnSpc>
                <a:spcPct val="90000"/>
              </a:lnSpc>
            </a:pPr>
            <a:r>
              <a:rPr lang="en-US"/>
              <a:t>Both parties claimed victory for the budget surpluses that began in 1997.</a:t>
            </a:r>
          </a:p>
          <a:p>
            <a:pPr lvl="2">
              <a:lnSpc>
                <a:spcPct val="90000"/>
              </a:lnSpc>
            </a:pPr>
            <a:r>
              <a:rPr lang="en-US"/>
              <a:t>Economic downturn, income tax cuts, and increased military expenditures brought a return to deficits by 2001.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3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Budgeting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Democracy and Budgeting</a:t>
            </a:r>
          </a:p>
          <a:p>
            <a:pPr lvl="1">
              <a:lnSpc>
                <a:spcPct val="90000"/>
              </a:lnSpc>
            </a:pPr>
            <a:r>
              <a:rPr lang="en-US"/>
              <a:t>Many politicians “spend” money to buy votes.</a:t>
            </a:r>
          </a:p>
          <a:p>
            <a:pPr lvl="1">
              <a:lnSpc>
                <a:spcPct val="90000"/>
              </a:lnSpc>
            </a:pPr>
            <a:r>
              <a:rPr lang="en-US"/>
              <a:t>With many groups and people asking for government assistance, the budgets get bigger.</a:t>
            </a:r>
          </a:p>
          <a:p>
            <a:pPr lvl="1">
              <a:lnSpc>
                <a:spcPct val="90000"/>
              </a:lnSpc>
            </a:pPr>
            <a:r>
              <a:rPr lang="en-US"/>
              <a:t>Some politicians compete by trying </a:t>
            </a:r>
            <a:r>
              <a:rPr lang="en-US" i="1"/>
              <a:t>not</a:t>
            </a:r>
            <a:r>
              <a:rPr lang="en-US"/>
              <a:t> to spend money.</a:t>
            </a:r>
          </a:p>
          <a:p>
            <a:pPr lvl="1">
              <a:lnSpc>
                <a:spcPct val="90000"/>
              </a:lnSpc>
            </a:pPr>
            <a:r>
              <a:rPr lang="en-US"/>
              <a:t>People like government programs, but they really do not want to pay for them, thus there are deficits and federal debt.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Budgeting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Budget and the Scope of Government</a:t>
            </a:r>
          </a:p>
          <a:p>
            <a:pPr lvl="1"/>
            <a:r>
              <a:rPr lang="en-US"/>
              <a:t>In sum, the budget represents the scope of government.</a:t>
            </a:r>
          </a:p>
          <a:p>
            <a:pPr lvl="1"/>
            <a:r>
              <a:rPr lang="en-US"/>
              <a:t>The bigger the government, the bigger the budget</a:t>
            </a:r>
          </a:p>
          <a:p>
            <a:pPr lvl="1"/>
            <a:r>
              <a:rPr lang="en-US"/>
              <a:t>Limits on funding (taxes) can limit what the government can do.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Budgetary Process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Budgetary Politics</a:t>
            </a:r>
          </a:p>
          <a:p>
            <a:pPr lvl="1"/>
            <a:r>
              <a:rPr lang="en-US"/>
              <a:t>Stakes and Strategies</a:t>
            </a:r>
          </a:p>
          <a:p>
            <a:pPr lvl="2"/>
            <a:r>
              <a:rPr lang="en-US"/>
              <a:t>All political actors have a stake in the budget.</a:t>
            </a:r>
          </a:p>
          <a:p>
            <a:pPr lvl="2"/>
            <a:r>
              <a:rPr lang="en-US"/>
              <a:t>Try and tie their budget needs to national or political needs</a:t>
            </a:r>
          </a:p>
          <a:p>
            <a:pPr lvl="1"/>
            <a:r>
              <a:rPr lang="en-US"/>
              <a:t>The Players</a:t>
            </a:r>
          </a:p>
          <a:p>
            <a:pPr lvl="2"/>
            <a:r>
              <a:rPr lang="en-US"/>
              <a:t>Lots of players, with the president and Congress playing important roles</a:t>
            </a:r>
          </a:p>
          <a:p>
            <a:pPr lvl="2"/>
            <a:r>
              <a:rPr lang="en-US"/>
              <a:t>Almost all committees are involved in the budget.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Budgetary Process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President’s Budget</a:t>
            </a:r>
          </a:p>
          <a:p>
            <a:pPr lvl="1">
              <a:lnSpc>
                <a:spcPct val="90000"/>
              </a:lnSpc>
            </a:pPr>
            <a:r>
              <a:rPr lang="en-US"/>
              <a:t>Presidents originally played a limited role in the budget.</a:t>
            </a:r>
          </a:p>
          <a:p>
            <a:pPr lvl="1">
              <a:lnSpc>
                <a:spcPct val="90000"/>
              </a:lnSpc>
            </a:pPr>
            <a:r>
              <a:rPr lang="en-US"/>
              <a:t>Now budget requests are directed through the OMB and president before going to Congress.</a:t>
            </a:r>
          </a:p>
          <a:p>
            <a:pPr lvl="1">
              <a:lnSpc>
                <a:spcPct val="90000"/>
              </a:lnSpc>
            </a:pPr>
            <a:r>
              <a:rPr lang="en-US"/>
              <a:t>The budget process is time consuming—starting nearly a year in advance.</a:t>
            </a:r>
          </a:p>
          <a:p>
            <a:pPr lvl="1">
              <a:lnSpc>
                <a:spcPct val="90000"/>
              </a:lnSpc>
            </a:pPr>
            <a:r>
              <a:rPr lang="en-US"/>
              <a:t>The OMB, the president, and the agencies negotiate budget requests.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Budgetary Process</a:t>
            </a:r>
          </a:p>
        </p:txBody>
      </p:sp>
      <p:pic>
        <p:nvPicPr>
          <p:cNvPr id="41992" name="Picture 8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600200"/>
            <a:ext cx="7994650" cy="4756150"/>
          </a:xfrm>
          <a:noFill/>
          <a:ln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Budgetary Process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Congress and the Budget</a:t>
            </a:r>
          </a:p>
          <a:p>
            <a:pPr lvl="1">
              <a:lnSpc>
                <a:spcPct val="90000"/>
              </a:lnSpc>
            </a:pPr>
            <a:r>
              <a:rPr lang="en-US"/>
              <a:t>Reforming the Process</a:t>
            </a:r>
          </a:p>
          <a:p>
            <a:pPr lvl="2">
              <a:lnSpc>
                <a:spcPct val="90000"/>
              </a:lnSpc>
            </a:pPr>
            <a:r>
              <a:rPr lang="en-US"/>
              <a:t>The Congressional Budget and Impoundment Control Act of 1974: an act designed to reform the congressional budgetary process </a:t>
            </a:r>
          </a:p>
          <a:p>
            <a:pPr lvl="2">
              <a:lnSpc>
                <a:spcPct val="90000"/>
              </a:lnSpc>
            </a:pPr>
            <a:r>
              <a:rPr lang="en-US"/>
              <a:t>It established the following: </a:t>
            </a:r>
          </a:p>
          <a:p>
            <a:pPr lvl="3">
              <a:lnSpc>
                <a:spcPct val="90000"/>
              </a:lnSpc>
            </a:pPr>
            <a:r>
              <a:rPr lang="en-US"/>
              <a:t>Fixed budget calendar</a:t>
            </a:r>
          </a:p>
          <a:p>
            <a:pPr lvl="3">
              <a:lnSpc>
                <a:spcPct val="90000"/>
              </a:lnSpc>
            </a:pPr>
            <a:r>
              <a:rPr lang="en-US"/>
              <a:t>A budget committee in each House </a:t>
            </a:r>
          </a:p>
          <a:p>
            <a:pPr lvl="3">
              <a:lnSpc>
                <a:spcPct val="90000"/>
              </a:lnSpc>
            </a:pPr>
            <a:r>
              <a:rPr lang="en-US"/>
              <a:t>The CBO, which advises Congress on the probable consequences of its decisions, forecasts revenues, and is counterweight to OMB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Budgetary Process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Congress and the Budget</a:t>
            </a:r>
          </a:p>
          <a:p>
            <a:pPr lvl="1"/>
            <a:r>
              <a:rPr lang="en-US" sz="2400" dirty="0"/>
              <a:t>Reforming the Process</a:t>
            </a:r>
          </a:p>
          <a:p>
            <a:pPr lvl="2"/>
            <a:r>
              <a:rPr lang="en-US" sz="2000" dirty="0"/>
              <a:t>Budget to be considered as a whole</a:t>
            </a:r>
          </a:p>
          <a:p>
            <a:pPr lvl="2"/>
            <a:r>
              <a:rPr lang="en-US" sz="2000" dirty="0"/>
              <a:t>A budget resolution binds Congress to a bottom line for the budget before Congress considers appropriations.</a:t>
            </a:r>
          </a:p>
          <a:p>
            <a:pPr lvl="2"/>
            <a:r>
              <a:rPr lang="en-US" sz="2000" dirty="0"/>
              <a:t>The current budget is then reconciled—program authorizations are revised to achieve required savings</a:t>
            </a:r>
          </a:p>
          <a:p>
            <a:pPr lvl="2"/>
            <a:r>
              <a:rPr lang="en-US" sz="2000" dirty="0"/>
              <a:t>The new budget is authorized and appropriated.</a:t>
            </a:r>
          </a:p>
          <a:p>
            <a:pPr lvl="3"/>
            <a:r>
              <a:rPr lang="en-US" sz="1800" dirty="0"/>
              <a:t>Authorization bill: establishes a discretionary government program; set goals and maximum expenditures</a:t>
            </a:r>
          </a:p>
          <a:p>
            <a:pPr lvl="3"/>
            <a:r>
              <a:rPr lang="en-US" sz="1800" dirty="0"/>
              <a:t>Appropriations bill: funds programs within limits established by authorization bills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Budgetary Process</a:t>
            </a:r>
          </a:p>
        </p:txBody>
      </p:sp>
      <p:pic>
        <p:nvPicPr>
          <p:cNvPr id="44040" name="Picture 8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24000"/>
            <a:ext cx="8229600" cy="4486275"/>
          </a:xfrm>
          <a:noFill/>
          <a:ln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Budgetary Process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Congress and the Budget</a:t>
            </a:r>
          </a:p>
          <a:p>
            <a:pPr lvl="1"/>
            <a:r>
              <a:rPr lang="en-US"/>
              <a:t>The Success of the 1974 Reforms</a:t>
            </a:r>
          </a:p>
          <a:p>
            <a:pPr lvl="2"/>
            <a:r>
              <a:rPr lang="en-US"/>
              <a:t>Between 1974 and 1998, every budget was a deficit budget.</a:t>
            </a:r>
          </a:p>
          <a:p>
            <a:pPr lvl="2"/>
            <a:r>
              <a:rPr lang="en-US"/>
              <a:t>Congress misses most of its own deadlines.</a:t>
            </a:r>
          </a:p>
          <a:p>
            <a:pPr lvl="2"/>
            <a:r>
              <a:rPr lang="en-US"/>
              <a:t>Congress passes continuing resolutions to keep the government going until it passes a budget.</a:t>
            </a:r>
          </a:p>
          <a:p>
            <a:pPr lvl="2"/>
            <a:r>
              <a:rPr lang="en-US"/>
              <a:t>Omnibus budget bills often contain policies that cannot pass on their own.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3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Budgetary Process</a:t>
            </a:r>
          </a:p>
        </p:txBody>
      </p:sp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1985963"/>
            <a:ext cx="7753350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0" name="Picture 12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24000"/>
            <a:ext cx="8229600" cy="617538"/>
          </a:xfrm>
          <a:noFill/>
          <a:ln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503</Words>
  <Application>Microsoft Macintosh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Budgetary Process </vt:lpstr>
      <vt:lpstr>The Budgetary Process</vt:lpstr>
      <vt:lpstr>The Budgetary Process</vt:lpstr>
      <vt:lpstr>The Budgetary Process</vt:lpstr>
      <vt:lpstr>The Budgetary Process</vt:lpstr>
      <vt:lpstr>The Budgetary Process</vt:lpstr>
      <vt:lpstr>The Budgetary Process</vt:lpstr>
      <vt:lpstr>The Budgetary Process</vt:lpstr>
      <vt:lpstr>The Budgetary Process</vt:lpstr>
      <vt:lpstr>The Budgetary Process</vt:lpstr>
      <vt:lpstr>Understanding Budgeting</vt:lpstr>
      <vt:lpstr>Understanding Budgeting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Budgetary Process </dc:title>
  <dc:creator>madisonk</dc:creator>
  <cp:lastModifiedBy>madisonk</cp:lastModifiedBy>
  <cp:revision>2</cp:revision>
  <dcterms:created xsi:type="dcterms:W3CDTF">2013-04-25T01:05:10Z</dcterms:created>
  <dcterms:modified xsi:type="dcterms:W3CDTF">2013-04-25T01:09:54Z</dcterms:modified>
</cp:coreProperties>
</file>